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4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94632"/>
  </p:normalViewPr>
  <p:slideViewPr>
    <p:cSldViewPr snapToGrid="0" snapToObjects="1">
      <p:cViewPr varScale="1">
        <p:scale>
          <a:sx n="90" d="100"/>
          <a:sy n="90" d="100"/>
        </p:scale>
        <p:origin x="232" y="6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81E65E5-CF8F-4E3A-8395-A5B36084B286}" type="doc">
      <dgm:prSet loTypeId="urn:microsoft.com/office/officeart/2005/8/layout/pyramid1" loCatId="pyramid" qsTypeId="urn:microsoft.com/office/officeart/2005/8/quickstyle/simple4" qsCatId="simple" csTypeId="urn:microsoft.com/office/officeart/2005/8/colors/colorful3" csCatId="colorful" phldr="1"/>
      <dgm:spPr/>
    </dgm:pt>
    <dgm:pt modelId="{3D673F4B-57F3-4BC8-A892-C9DA11F4F85C}">
      <dgm:prSet phldrT="[Text]" custT="1"/>
      <dgm:spPr/>
      <dgm:t>
        <a:bodyPr/>
        <a:lstStyle/>
        <a:p>
          <a:r>
            <a:rPr lang="en-US" sz="1400" dirty="0"/>
            <a:t>Value</a:t>
          </a:r>
        </a:p>
      </dgm:t>
    </dgm:pt>
    <dgm:pt modelId="{2298F4A9-1AFA-44F2-A02B-32E3ED9D85E3}" type="parTrans" cxnId="{B304977C-13C1-4BE2-ADF2-8CF0857D1712}">
      <dgm:prSet/>
      <dgm:spPr/>
      <dgm:t>
        <a:bodyPr/>
        <a:lstStyle/>
        <a:p>
          <a:endParaRPr lang="en-US"/>
        </a:p>
      </dgm:t>
    </dgm:pt>
    <dgm:pt modelId="{7BFC0514-6EAC-4DDC-B7B3-EC72D26F0D92}" type="sibTrans" cxnId="{B304977C-13C1-4BE2-ADF2-8CF0857D1712}">
      <dgm:prSet/>
      <dgm:spPr/>
      <dgm:t>
        <a:bodyPr/>
        <a:lstStyle/>
        <a:p>
          <a:endParaRPr lang="en-US"/>
        </a:p>
      </dgm:t>
    </dgm:pt>
    <dgm:pt modelId="{95FCD451-FFC5-411E-ACC3-27CA3150E0F7}">
      <dgm:prSet phldrT="[Text]" custT="1"/>
      <dgm:spPr/>
      <dgm:t>
        <a:bodyPr/>
        <a:lstStyle/>
        <a:p>
          <a:r>
            <a:rPr lang="en-US" sz="1800" dirty="0"/>
            <a:t>Database</a:t>
          </a:r>
        </a:p>
      </dgm:t>
    </dgm:pt>
    <dgm:pt modelId="{4A8F418F-FAA7-44B4-B731-33F0A5F57D84}" type="parTrans" cxnId="{6503B67E-F099-4ACA-8A79-DC2B6108AD69}">
      <dgm:prSet/>
      <dgm:spPr/>
      <dgm:t>
        <a:bodyPr/>
        <a:lstStyle/>
        <a:p>
          <a:endParaRPr lang="en-US"/>
        </a:p>
      </dgm:t>
    </dgm:pt>
    <dgm:pt modelId="{073E6A74-768F-4C40-B167-FEC73C966AFE}" type="sibTrans" cxnId="{6503B67E-F099-4ACA-8A79-DC2B6108AD69}">
      <dgm:prSet/>
      <dgm:spPr/>
      <dgm:t>
        <a:bodyPr/>
        <a:lstStyle/>
        <a:p>
          <a:endParaRPr lang="en-US"/>
        </a:p>
      </dgm:t>
    </dgm:pt>
    <dgm:pt modelId="{483284CD-56C9-4237-927D-E27ADC8C4358}">
      <dgm:prSet phldrT="[Text]" custT="1"/>
      <dgm:spPr/>
      <dgm:t>
        <a:bodyPr/>
        <a:lstStyle/>
        <a:p>
          <a:r>
            <a:rPr lang="en-US" sz="2000" dirty="0"/>
            <a:t>Server*</a:t>
          </a:r>
        </a:p>
      </dgm:t>
    </dgm:pt>
    <dgm:pt modelId="{8E61FD5F-6364-400E-8466-1D6B11C469C6}" type="parTrans" cxnId="{39EA6256-BD73-4830-B9EF-ABF4C98A9384}">
      <dgm:prSet/>
      <dgm:spPr/>
      <dgm:t>
        <a:bodyPr/>
        <a:lstStyle/>
        <a:p>
          <a:endParaRPr lang="en-US"/>
        </a:p>
      </dgm:t>
    </dgm:pt>
    <dgm:pt modelId="{EF289541-A744-48E0-80B0-E2D9E9455D5B}" type="sibTrans" cxnId="{39EA6256-BD73-4830-B9EF-ABF4C98A9384}">
      <dgm:prSet/>
      <dgm:spPr/>
      <dgm:t>
        <a:bodyPr/>
        <a:lstStyle/>
        <a:p>
          <a:endParaRPr lang="en-US"/>
        </a:p>
      </dgm:t>
    </dgm:pt>
    <dgm:pt modelId="{07981211-5C9D-49D8-95EF-8139F2284118}">
      <dgm:prSet phldrT="[Text]" custT="1"/>
      <dgm:spPr/>
      <dgm:t>
        <a:bodyPr/>
        <a:lstStyle/>
        <a:p>
          <a:r>
            <a:rPr lang="en-US" sz="1400" dirty="0"/>
            <a:t>Row/</a:t>
          </a:r>
          <a:br>
            <a:rPr lang="en-US" sz="1400" dirty="0"/>
          </a:br>
          <a:r>
            <a:rPr lang="en-US" sz="1400" dirty="0"/>
            <a:t>Entry</a:t>
          </a:r>
        </a:p>
      </dgm:t>
    </dgm:pt>
    <dgm:pt modelId="{48852BCB-D6FC-45F8-919F-404D2ADC8331}" type="parTrans" cxnId="{B3E5C94B-5372-4883-BE2B-710167D37BF0}">
      <dgm:prSet/>
      <dgm:spPr/>
      <dgm:t>
        <a:bodyPr/>
        <a:lstStyle/>
        <a:p>
          <a:endParaRPr lang="en-US"/>
        </a:p>
      </dgm:t>
    </dgm:pt>
    <dgm:pt modelId="{12E2A026-5C5E-4537-A127-AD8E631D8759}" type="sibTrans" cxnId="{B3E5C94B-5372-4883-BE2B-710167D37BF0}">
      <dgm:prSet/>
      <dgm:spPr/>
      <dgm:t>
        <a:bodyPr/>
        <a:lstStyle/>
        <a:p>
          <a:endParaRPr lang="en-US"/>
        </a:p>
      </dgm:t>
    </dgm:pt>
    <dgm:pt modelId="{57F91224-2B8A-48FD-840F-58FB5CD40340}">
      <dgm:prSet phldrT="[Text]" custT="1"/>
      <dgm:spPr/>
      <dgm:t>
        <a:bodyPr/>
        <a:lstStyle/>
        <a:p>
          <a:r>
            <a:rPr lang="en-US" sz="2000" dirty="0"/>
            <a:t>Table</a:t>
          </a:r>
        </a:p>
      </dgm:t>
    </dgm:pt>
    <dgm:pt modelId="{818830DA-AF2F-4622-B4D7-718966F51D30}" type="parTrans" cxnId="{C04E03F6-DC3A-4799-B8C7-E35C00F809D2}">
      <dgm:prSet/>
      <dgm:spPr/>
      <dgm:t>
        <a:bodyPr/>
        <a:lstStyle/>
        <a:p>
          <a:endParaRPr lang="en-US"/>
        </a:p>
      </dgm:t>
    </dgm:pt>
    <dgm:pt modelId="{8A1B69D4-4CA1-4FCE-BBA4-A14C588D766F}" type="sibTrans" cxnId="{C04E03F6-DC3A-4799-B8C7-E35C00F809D2}">
      <dgm:prSet/>
      <dgm:spPr/>
      <dgm:t>
        <a:bodyPr/>
        <a:lstStyle/>
        <a:p>
          <a:endParaRPr lang="en-US"/>
        </a:p>
      </dgm:t>
    </dgm:pt>
    <dgm:pt modelId="{72C61817-56EA-4002-B9CB-2D9C5A7E5D37}" type="pres">
      <dgm:prSet presAssocID="{E81E65E5-CF8F-4E3A-8395-A5B36084B286}" presName="Name0" presStyleCnt="0">
        <dgm:presLayoutVars>
          <dgm:dir/>
          <dgm:animLvl val="lvl"/>
          <dgm:resizeHandles val="exact"/>
        </dgm:presLayoutVars>
      </dgm:prSet>
      <dgm:spPr/>
    </dgm:pt>
    <dgm:pt modelId="{C15AAE96-325C-4FD3-9672-3E861115ABAA}" type="pres">
      <dgm:prSet presAssocID="{3D673F4B-57F3-4BC8-A892-C9DA11F4F85C}" presName="Name8" presStyleCnt="0"/>
      <dgm:spPr/>
    </dgm:pt>
    <dgm:pt modelId="{3E045421-5F46-40B5-8CDE-6EF9D1374C73}" type="pres">
      <dgm:prSet presAssocID="{3D673F4B-57F3-4BC8-A892-C9DA11F4F85C}" presName="level" presStyleLbl="node1" presStyleIdx="0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5E7E726-C296-477A-96A7-9D612E14C2DC}" type="pres">
      <dgm:prSet presAssocID="{3D673F4B-57F3-4BC8-A892-C9DA11F4F85C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A0A72A1-AAFC-46C5-BD74-D722BB603EB7}" type="pres">
      <dgm:prSet presAssocID="{07981211-5C9D-49D8-95EF-8139F2284118}" presName="Name8" presStyleCnt="0"/>
      <dgm:spPr/>
    </dgm:pt>
    <dgm:pt modelId="{B22FC5F2-501E-4E2E-A598-BE011673A921}" type="pres">
      <dgm:prSet presAssocID="{07981211-5C9D-49D8-95EF-8139F2284118}" presName="level" presStyleLbl="node1" presStyleIdx="1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7FA3C84-27AC-4274-AE93-0EBFA969E762}" type="pres">
      <dgm:prSet presAssocID="{07981211-5C9D-49D8-95EF-8139F2284118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FFA3BA5-F238-427A-B494-8229A6BC04BC}" type="pres">
      <dgm:prSet presAssocID="{57F91224-2B8A-48FD-840F-58FB5CD40340}" presName="Name8" presStyleCnt="0"/>
      <dgm:spPr/>
    </dgm:pt>
    <dgm:pt modelId="{DA5E7FD3-2707-450C-A9D3-3B87CFE2A7B3}" type="pres">
      <dgm:prSet presAssocID="{57F91224-2B8A-48FD-840F-58FB5CD40340}" presName="level" presStyleLbl="node1" presStyleIdx="2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493FE9E-4A29-4EDA-AD16-4BC01A38146C}" type="pres">
      <dgm:prSet presAssocID="{57F91224-2B8A-48FD-840F-58FB5CD40340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34125B9-1BE2-4C0A-90F8-28BBAE1C1A8C}" type="pres">
      <dgm:prSet presAssocID="{95FCD451-FFC5-411E-ACC3-27CA3150E0F7}" presName="Name8" presStyleCnt="0"/>
      <dgm:spPr/>
    </dgm:pt>
    <dgm:pt modelId="{E751AB96-1FFA-424C-B589-D7B292E8C604}" type="pres">
      <dgm:prSet presAssocID="{95FCD451-FFC5-411E-ACC3-27CA3150E0F7}" presName="level" presStyleLbl="node1" presStyleIdx="3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8AA2C75-347C-4166-98FE-0A53497F5E4D}" type="pres">
      <dgm:prSet presAssocID="{95FCD451-FFC5-411E-ACC3-27CA3150E0F7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8A13D82-B5F6-47A1-A6F9-ACFEF6FFD5A2}" type="pres">
      <dgm:prSet presAssocID="{483284CD-56C9-4237-927D-E27ADC8C4358}" presName="Name8" presStyleCnt="0"/>
      <dgm:spPr/>
    </dgm:pt>
    <dgm:pt modelId="{00FE4FAE-2DBC-4311-A293-4AFE0367DB43}" type="pres">
      <dgm:prSet presAssocID="{483284CD-56C9-4237-927D-E27ADC8C4358}" presName="level" presStyleLbl="node1" presStyleIdx="4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54B27C7-F0A3-4B35-8AD6-A893F5236200}" type="pres">
      <dgm:prSet presAssocID="{483284CD-56C9-4237-927D-E27ADC8C4358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898E907-20A8-4C42-BA15-90CD00956BD7}" type="presOf" srcId="{95FCD451-FFC5-411E-ACC3-27CA3150E0F7}" destId="{38AA2C75-347C-4166-98FE-0A53497F5E4D}" srcOrd="1" destOrd="0" presId="urn:microsoft.com/office/officeart/2005/8/layout/pyramid1"/>
    <dgm:cxn modelId="{4710FE70-0391-E048-ADFF-12E5A4F9D165}" type="presOf" srcId="{57F91224-2B8A-48FD-840F-58FB5CD40340}" destId="{4493FE9E-4A29-4EDA-AD16-4BC01A38146C}" srcOrd="1" destOrd="0" presId="urn:microsoft.com/office/officeart/2005/8/layout/pyramid1"/>
    <dgm:cxn modelId="{C04E03F6-DC3A-4799-B8C7-E35C00F809D2}" srcId="{E81E65E5-CF8F-4E3A-8395-A5B36084B286}" destId="{57F91224-2B8A-48FD-840F-58FB5CD40340}" srcOrd="2" destOrd="0" parTransId="{818830DA-AF2F-4622-B4D7-718966F51D30}" sibTransId="{8A1B69D4-4CA1-4FCE-BBA4-A14C588D766F}"/>
    <dgm:cxn modelId="{30A33947-19F5-234E-B4C6-391375F24BB0}" type="presOf" srcId="{483284CD-56C9-4237-927D-E27ADC8C4358}" destId="{E54B27C7-F0A3-4B35-8AD6-A893F5236200}" srcOrd="1" destOrd="0" presId="urn:microsoft.com/office/officeart/2005/8/layout/pyramid1"/>
    <dgm:cxn modelId="{E5012CA8-A3D8-924D-B97D-D54CF27751F3}" type="presOf" srcId="{07981211-5C9D-49D8-95EF-8139F2284118}" destId="{B22FC5F2-501E-4E2E-A598-BE011673A921}" srcOrd="0" destOrd="0" presId="urn:microsoft.com/office/officeart/2005/8/layout/pyramid1"/>
    <dgm:cxn modelId="{3E4FA330-24C2-454A-A638-C3F7992B0E5B}" type="presOf" srcId="{07981211-5C9D-49D8-95EF-8139F2284118}" destId="{D7FA3C84-27AC-4274-AE93-0EBFA969E762}" srcOrd="1" destOrd="0" presId="urn:microsoft.com/office/officeart/2005/8/layout/pyramid1"/>
    <dgm:cxn modelId="{B3E5C94B-5372-4883-BE2B-710167D37BF0}" srcId="{E81E65E5-CF8F-4E3A-8395-A5B36084B286}" destId="{07981211-5C9D-49D8-95EF-8139F2284118}" srcOrd="1" destOrd="0" parTransId="{48852BCB-D6FC-45F8-919F-404D2ADC8331}" sibTransId="{12E2A026-5C5E-4537-A127-AD8E631D8759}"/>
    <dgm:cxn modelId="{3ABEBADF-1CAE-4B45-A1D3-4CE9E510D424}" type="presOf" srcId="{3D673F4B-57F3-4BC8-A892-C9DA11F4F85C}" destId="{3E045421-5F46-40B5-8CDE-6EF9D1374C73}" srcOrd="0" destOrd="0" presId="urn:microsoft.com/office/officeart/2005/8/layout/pyramid1"/>
    <dgm:cxn modelId="{4DECA1E5-49C7-B341-BC06-AEFC1BF480DB}" type="presOf" srcId="{483284CD-56C9-4237-927D-E27ADC8C4358}" destId="{00FE4FAE-2DBC-4311-A293-4AFE0367DB43}" srcOrd="0" destOrd="0" presId="urn:microsoft.com/office/officeart/2005/8/layout/pyramid1"/>
    <dgm:cxn modelId="{44E13F89-EF35-7A4E-9BE6-8504D18B1AB4}" type="presOf" srcId="{95FCD451-FFC5-411E-ACC3-27CA3150E0F7}" destId="{E751AB96-1FFA-424C-B589-D7B292E8C604}" srcOrd="0" destOrd="0" presId="urn:microsoft.com/office/officeart/2005/8/layout/pyramid1"/>
    <dgm:cxn modelId="{39EA6256-BD73-4830-B9EF-ABF4C98A9384}" srcId="{E81E65E5-CF8F-4E3A-8395-A5B36084B286}" destId="{483284CD-56C9-4237-927D-E27ADC8C4358}" srcOrd="4" destOrd="0" parTransId="{8E61FD5F-6364-400E-8466-1D6B11C469C6}" sibTransId="{EF289541-A744-48E0-80B0-E2D9E9455D5B}"/>
    <dgm:cxn modelId="{2C0B3FA1-E293-6444-8B85-9F67C682C6D9}" type="presOf" srcId="{E81E65E5-CF8F-4E3A-8395-A5B36084B286}" destId="{72C61817-56EA-4002-B9CB-2D9C5A7E5D37}" srcOrd="0" destOrd="0" presId="urn:microsoft.com/office/officeart/2005/8/layout/pyramid1"/>
    <dgm:cxn modelId="{9C75B99C-09F1-D747-A186-DCA354EDD245}" type="presOf" srcId="{57F91224-2B8A-48FD-840F-58FB5CD40340}" destId="{DA5E7FD3-2707-450C-A9D3-3B87CFE2A7B3}" srcOrd="0" destOrd="0" presId="urn:microsoft.com/office/officeart/2005/8/layout/pyramid1"/>
    <dgm:cxn modelId="{49996C62-B5DB-4C40-A42E-D8EE4A9B8E4F}" type="presOf" srcId="{3D673F4B-57F3-4BC8-A892-C9DA11F4F85C}" destId="{05E7E726-C296-477A-96A7-9D612E14C2DC}" srcOrd="1" destOrd="0" presId="urn:microsoft.com/office/officeart/2005/8/layout/pyramid1"/>
    <dgm:cxn modelId="{B304977C-13C1-4BE2-ADF2-8CF0857D1712}" srcId="{E81E65E5-CF8F-4E3A-8395-A5B36084B286}" destId="{3D673F4B-57F3-4BC8-A892-C9DA11F4F85C}" srcOrd="0" destOrd="0" parTransId="{2298F4A9-1AFA-44F2-A02B-32E3ED9D85E3}" sibTransId="{7BFC0514-6EAC-4DDC-B7B3-EC72D26F0D92}"/>
    <dgm:cxn modelId="{6503B67E-F099-4ACA-8A79-DC2B6108AD69}" srcId="{E81E65E5-CF8F-4E3A-8395-A5B36084B286}" destId="{95FCD451-FFC5-411E-ACC3-27CA3150E0F7}" srcOrd="3" destOrd="0" parTransId="{4A8F418F-FAA7-44B4-B731-33F0A5F57D84}" sibTransId="{073E6A74-768F-4C40-B167-FEC73C966AFE}"/>
    <dgm:cxn modelId="{62751336-91AA-1E41-960F-2D534F994939}" type="presParOf" srcId="{72C61817-56EA-4002-B9CB-2D9C5A7E5D37}" destId="{C15AAE96-325C-4FD3-9672-3E861115ABAA}" srcOrd="0" destOrd="0" presId="urn:microsoft.com/office/officeart/2005/8/layout/pyramid1"/>
    <dgm:cxn modelId="{69F7D4DD-483F-994F-A699-B6FCE62CF7A8}" type="presParOf" srcId="{C15AAE96-325C-4FD3-9672-3E861115ABAA}" destId="{3E045421-5F46-40B5-8CDE-6EF9D1374C73}" srcOrd="0" destOrd="0" presId="urn:microsoft.com/office/officeart/2005/8/layout/pyramid1"/>
    <dgm:cxn modelId="{A3FA79C0-96AA-AD48-A202-CFF4BFBBE710}" type="presParOf" srcId="{C15AAE96-325C-4FD3-9672-3E861115ABAA}" destId="{05E7E726-C296-477A-96A7-9D612E14C2DC}" srcOrd="1" destOrd="0" presId="urn:microsoft.com/office/officeart/2005/8/layout/pyramid1"/>
    <dgm:cxn modelId="{DAC8A856-EA77-2A47-BCEC-7E74EA39CC5F}" type="presParOf" srcId="{72C61817-56EA-4002-B9CB-2D9C5A7E5D37}" destId="{EA0A72A1-AAFC-46C5-BD74-D722BB603EB7}" srcOrd="1" destOrd="0" presId="urn:microsoft.com/office/officeart/2005/8/layout/pyramid1"/>
    <dgm:cxn modelId="{8FBA1B56-9306-9F4E-93DD-1D808AC29448}" type="presParOf" srcId="{EA0A72A1-AAFC-46C5-BD74-D722BB603EB7}" destId="{B22FC5F2-501E-4E2E-A598-BE011673A921}" srcOrd="0" destOrd="0" presId="urn:microsoft.com/office/officeart/2005/8/layout/pyramid1"/>
    <dgm:cxn modelId="{9ACF986D-8086-6347-9A36-799493FF17D4}" type="presParOf" srcId="{EA0A72A1-AAFC-46C5-BD74-D722BB603EB7}" destId="{D7FA3C84-27AC-4274-AE93-0EBFA969E762}" srcOrd="1" destOrd="0" presId="urn:microsoft.com/office/officeart/2005/8/layout/pyramid1"/>
    <dgm:cxn modelId="{784679D1-A19A-3147-B9AA-3086F49045E7}" type="presParOf" srcId="{72C61817-56EA-4002-B9CB-2D9C5A7E5D37}" destId="{0FFA3BA5-F238-427A-B494-8229A6BC04BC}" srcOrd="2" destOrd="0" presId="urn:microsoft.com/office/officeart/2005/8/layout/pyramid1"/>
    <dgm:cxn modelId="{8DC04607-0A0E-B545-A5A8-E7F5F34622A7}" type="presParOf" srcId="{0FFA3BA5-F238-427A-B494-8229A6BC04BC}" destId="{DA5E7FD3-2707-450C-A9D3-3B87CFE2A7B3}" srcOrd="0" destOrd="0" presId="urn:microsoft.com/office/officeart/2005/8/layout/pyramid1"/>
    <dgm:cxn modelId="{DD17EA77-6B66-F949-B4E1-9585462133EA}" type="presParOf" srcId="{0FFA3BA5-F238-427A-B494-8229A6BC04BC}" destId="{4493FE9E-4A29-4EDA-AD16-4BC01A38146C}" srcOrd="1" destOrd="0" presId="urn:microsoft.com/office/officeart/2005/8/layout/pyramid1"/>
    <dgm:cxn modelId="{D8AFD7FD-C166-644B-A1CD-C416CFA2649D}" type="presParOf" srcId="{72C61817-56EA-4002-B9CB-2D9C5A7E5D37}" destId="{F34125B9-1BE2-4C0A-90F8-28BBAE1C1A8C}" srcOrd="3" destOrd="0" presId="urn:microsoft.com/office/officeart/2005/8/layout/pyramid1"/>
    <dgm:cxn modelId="{EF353B67-A232-574A-A84B-92BA00E2454A}" type="presParOf" srcId="{F34125B9-1BE2-4C0A-90F8-28BBAE1C1A8C}" destId="{E751AB96-1FFA-424C-B589-D7B292E8C604}" srcOrd="0" destOrd="0" presId="urn:microsoft.com/office/officeart/2005/8/layout/pyramid1"/>
    <dgm:cxn modelId="{FB489C40-0A06-DC47-9675-CC652EE5118C}" type="presParOf" srcId="{F34125B9-1BE2-4C0A-90F8-28BBAE1C1A8C}" destId="{38AA2C75-347C-4166-98FE-0A53497F5E4D}" srcOrd="1" destOrd="0" presId="urn:microsoft.com/office/officeart/2005/8/layout/pyramid1"/>
    <dgm:cxn modelId="{A3C69FAF-0DC5-6342-A186-B8C827C7BB14}" type="presParOf" srcId="{72C61817-56EA-4002-B9CB-2D9C5A7E5D37}" destId="{F8A13D82-B5F6-47A1-A6F9-ACFEF6FFD5A2}" srcOrd="4" destOrd="0" presId="urn:microsoft.com/office/officeart/2005/8/layout/pyramid1"/>
    <dgm:cxn modelId="{0E5CEF95-BBCD-EA4F-8FC8-A9E4C045E13E}" type="presParOf" srcId="{F8A13D82-B5F6-47A1-A6F9-ACFEF6FFD5A2}" destId="{00FE4FAE-2DBC-4311-A293-4AFE0367DB43}" srcOrd="0" destOrd="0" presId="urn:microsoft.com/office/officeart/2005/8/layout/pyramid1"/>
    <dgm:cxn modelId="{E0CF993D-BE5A-6946-8D87-87DF7276C51B}" type="presParOf" srcId="{F8A13D82-B5F6-47A1-A6F9-ACFEF6FFD5A2}" destId="{E54B27C7-F0A3-4B35-8AD6-A893F5236200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045421-5F46-40B5-8CDE-6EF9D1374C73}">
      <dsp:nvSpPr>
        <dsp:cNvPr id="0" name=""/>
        <dsp:cNvSpPr/>
      </dsp:nvSpPr>
      <dsp:spPr>
        <a:xfrm>
          <a:off x="1189350" y="0"/>
          <a:ext cx="594675" cy="404616"/>
        </a:xfrm>
        <a:prstGeom prst="trapezoid">
          <a:avLst>
            <a:gd name="adj" fmla="val 73486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15000"/>
                <a:satMod val="180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hade val="45000"/>
                <a:satMod val="170000"/>
              </a:schemeClr>
            </a:gs>
            <a:gs pos="70000">
              <a:schemeClr val="accent3">
                <a:hueOff val="0"/>
                <a:satOff val="0"/>
                <a:lumOff val="0"/>
                <a:alphaOff val="0"/>
                <a:tint val="99000"/>
                <a:shade val="65000"/>
                <a:satMod val="155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100000"/>
                <a:shade val="100000"/>
                <a:satMod val="155000"/>
              </a:schemeClr>
            </a:gs>
          </a:gsLst>
          <a:lin ang="16200000" scaled="0"/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/>
            <a:t>Value</a:t>
          </a:r>
        </a:p>
      </dsp:txBody>
      <dsp:txXfrm>
        <a:off x="1189350" y="0"/>
        <a:ext cx="594675" cy="404616"/>
      </dsp:txXfrm>
    </dsp:sp>
    <dsp:sp modelId="{B22FC5F2-501E-4E2E-A598-BE011673A921}">
      <dsp:nvSpPr>
        <dsp:cNvPr id="0" name=""/>
        <dsp:cNvSpPr/>
      </dsp:nvSpPr>
      <dsp:spPr>
        <a:xfrm>
          <a:off x="892013" y="404616"/>
          <a:ext cx="1189350" cy="404616"/>
        </a:xfrm>
        <a:prstGeom prst="trapezoid">
          <a:avLst>
            <a:gd name="adj" fmla="val 73486"/>
          </a:avLst>
        </a:prstGeom>
        <a:gradFill rotWithShape="0">
          <a:gsLst>
            <a:gs pos="0">
              <a:schemeClr val="accent3">
                <a:hueOff val="-3428452"/>
                <a:satOff val="-6095"/>
                <a:lumOff val="3922"/>
                <a:alphaOff val="0"/>
                <a:shade val="15000"/>
                <a:satMod val="180000"/>
              </a:schemeClr>
            </a:gs>
            <a:gs pos="50000">
              <a:schemeClr val="accent3">
                <a:hueOff val="-3428452"/>
                <a:satOff val="-6095"/>
                <a:lumOff val="3922"/>
                <a:alphaOff val="0"/>
                <a:shade val="45000"/>
                <a:satMod val="170000"/>
              </a:schemeClr>
            </a:gs>
            <a:gs pos="70000">
              <a:schemeClr val="accent3">
                <a:hueOff val="-3428452"/>
                <a:satOff val="-6095"/>
                <a:lumOff val="3922"/>
                <a:alphaOff val="0"/>
                <a:tint val="99000"/>
                <a:shade val="65000"/>
                <a:satMod val="155000"/>
              </a:schemeClr>
            </a:gs>
            <a:gs pos="100000">
              <a:schemeClr val="accent3">
                <a:hueOff val="-3428452"/>
                <a:satOff val="-6095"/>
                <a:lumOff val="3922"/>
                <a:alphaOff val="0"/>
                <a:tint val="100000"/>
                <a:shade val="100000"/>
                <a:satMod val="155000"/>
              </a:schemeClr>
            </a:gs>
          </a:gsLst>
          <a:lin ang="16200000" scaled="0"/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/>
            <a:t>Row/</a:t>
          </a:r>
          <a:br>
            <a:rPr lang="en-US" sz="1400" kern="1200" dirty="0"/>
          </a:br>
          <a:r>
            <a:rPr lang="en-US" sz="1400" kern="1200" dirty="0"/>
            <a:t>Entry</a:t>
          </a:r>
        </a:p>
      </dsp:txBody>
      <dsp:txXfrm>
        <a:off x="1100149" y="404616"/>
        <a:ext cx="773078" cy="404616"/>
      </dsp:txXfrm>
    </dsp:sp>
    <dsp:sp modelId="{DA5E7FD3-2707-450C-A9D3-3B87CFE2A7B3}">
      <dsp:nvSpPr>
        <dsp:cNvPr id="0" name=""/>
        <dsp:cNvSpPr/>
      </dsp:nvSpPr>
      <dsp:spPr>
        <a:xfrm>
          <a:off x="594675" y="809232"/>
          <a:ext cx="1784026" cy="404616"/>
        </a:xfrm>
        <a:prstGeom prst="trapezoid">
          <a:avLst>
            <a:gd name="adj" fmla="val 73486"/>
          </a:avLst>
        </a:prstGeom>
        <a:gradFill rotWithShape="0">
          <a:gsLst>
            <a:gs pos="0">
              <a:schemeClr val="accent3">
                <a:hueOff val="-6856905"/>
                <a:satOff val="-12190"/>
                <a:lumOff val="7843"/>
                <a:alphaOff val="0"/>
                <a:shade val="15000"/>
                <a:satMod val="180000"/>
              </a:schemeClr>
            </a:gs>
            <a:gs pos="50000">
              <a:schemeClr val="accent3">
                <a:hueOff val="-6856905"/>
                <a:satOff val="-12190"/>
                <a:lumOff val="7843"/>
                <a:alphaOff val="0"/>
                <a:shade val="45000"/>
                <a:satMod val="170000"/>
              </a:schemeClr>
            </a:gs>
            <a:gs pos="70000">
              <a:schemeClr val="accent3">
                <a:hueOff val="-6856905"/>
                <a:satOff val="-12190"/>
                <a:lumOff val="7843"/>
                <a:alphaOff val="0"/>
                <a:tint val="99000"/>
                <a:shade val="65000"/>
                <a:satMod val="155000"/>
              </a:schemeClr>
            </a:gs>
            <a:gs pos="100000">
              <a:schemeClr val="accent3">
                <a:hueOff val="-6856905"/>
                <a:satOff val="-12190"/>
                <a:lumOff val="7843"/>
                <a:alphaOff val="0"/>
                <a:tint val="100000"/>
                <a:shade val="100000"/>
                <a:satMod val="155000"/>
              </a:schemeClr>
            </a:gs>
          </a:gsLst>
          <a:lin ang="16200000" scaled="0"/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/>
            <a:t>Table</a:t>
          </a:r>
        </a:p>
      </dsp:txBody>
      <dsp:txXfrm>
        <a:off x="906879" y="809232"/>
        <a:ext cx="1159617" cy="404616"/>
      </dsp:txXfrm>
    </dsp:sp>
    <dsp:sp modelId="{E751AB96-1FFA-424C-B589-D7B292E8C604}">
      <dsp:nvSpPr>
        <dsp:cNvPr id="0" name=""/>
        <dsp:cNvSpPr/>
      </dsp:nvSpPr>
      <dsp:spPr>
        <a:xfrm>
          <a:off x="297337" y="1213848"/>
          <a:ext cx="2378701" cy="404616"/>
        </a:xfrm>
        <a:prstGeom prst="trapezoid">
          <a:avLst>
            <a:gd name="adj" fmla="val 73486"/>
          </a:avLst>
        </a:prstGeom>
        <a:gradFill rotWithShape="0">
          <a:gsLst>
            <a:gs pos="0">
              <a:schemeClr val="accent3">
                <a:hueOff val="-10285357"/>
                <a:satOff val="-18285"/>
                <a:lumOff val="11765"/>
                <a:alphaOff val="0"/>
                <a:shade val="15000"/>
                <a:satMod val="180000"/>
              </a:schemeClr>
            </a:gs>
            <a:gs pos="50000">
              <a:schemeClr val="accent3">
                <a:hueOff val="-10285357"/>
                <a:satOff val="-18285"/>
                <a:lumOff val="11765"/>
                <a:alphaOff val="0"/>
                <a:shade val="45000"/>
                <a:satMod val="170000"/>
              </a:schemeClr>
            </a:gs>
            <a:gs pos="70000">
              <a:schemeClr val="accent3">
                <a:hueOff val="-10285357"/>
                <a:satOff val="-18285"/>
                <a:lumOff val="11765"/>
                <a:alphaOff val="0"/>
                <a:tint val="99000"/>
                <a:shade val="65000"/>
                <a:satMod val="155000"/>
              </a:schemeClr>
            </a:gs>
            <a:gs pos="100000">
              <a:schemeClr val="accent3">
                <a:hueOff val="-10285357"/>
                <a:satOff val="-18285"/>
                <a:lumOff val="11765"/>
                <a:alphaOff val="0"/>
                <a:tint val="100000"/>
                <a:shade val="100000"/>
                <a:satMod val="155000"/>
              </a:schemeClr>
            </a:gs>
          </a:gsLst>
          <a:lin ang="16200000" scaled="0"/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/>
            <a:t>Database</a:t>
          </a:r>
        </a:p>
      </dsp:txBody>
      <dsp:txXfrm>
        <a:off x="713610" y="1213848"/>
        <a:ext cx="1546156" cy="404616"/>
      </dsp:txXfrm>
    </dsp:sp>
    <dsp:sp modelId="{00FE4FAE-2DBC-4311-A293-4AFE0367DB43}">
      <dsp:nvSpPr>
        <dsp:cNvPr id="0" name=""/>
        <dsp:cNvSpPr/>
      </dsp:nvSpPr>
      <dsp:spPr>
        <a:xfrm>
          <a:off x="0" y="1618464"/>
          <a:ext cx="2973377" cy="404616"/>
        </a:xfrm>
        <a:prstGeom prst="trapezoid">
          <a:avLst>
            <a:gd name="adj" fmla="val 73486"/>
          </a:avLst>
        </a:prstGeom>
        <a:gradFill rotWithShape="0">
          <a:gsLst>
            <a:gs pos="0">
              <a:schemeClr val="accent3">
                <a:hueOff val="-13713810"/>
                <a:satOff val="-24380"/>
                <a:lumOff val="15686"/>
                <a:alphaOff val="0"/>
                <a:shade val="15000"/>
                <a:satMod val="180000"/>
              </a:schemeClr>
            </a:gs>
            <a:gs pos="50000">
              <a:schemeClr val="accent3">
                <a:hueOff val="-13713810"/>
                <a:satOff val="-24380"/>
                <a:lumOff val="15686"/>
                <a:alphaOff val="0"/>
                <a:shade val="45000"/>
                <a:satMod val="170000"/>
              </a:schemeClr>
            </a:gs>
            <a:gs pos="70000">
              <a:schemeClr val="accent3">
                <a:hueOff val="-13713810"/>
                <a:satOff val="-24380"/>
                <a:lumOff val="15686"/>
                <a:alphaOff val="0"/>
                <a:tint val="99000"/>
                <a:shade val="65000"/>
                <a:satMod val="155000"/>
              </a:schemeClr>
            </a:gs>
            <a:gs pos="100000">
              <a:schemeClr val="accent3">
                <a:hueOff val="-13713810"/>
                <a:satOff val="-24380"/>
                <a:lumOff val="15686"/>
                <a:alphaOff val="0"/>
                <a:tint val="100000"/>
                <a:shade val="100000"/>
                <a:satMod val="155000"/>
              </a:schemeClr>
            </a:gs>
          </a:gsLst>
          <a:lin ang="16200000" scaled="0"/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/>
            <a:t>Server*</a:t>
          </a:r>
        </a:p>
      </dsp:txBody>
      <dsp:txXfrm>
        <a:off x="520340" y="1618464"/>
        <a:ext cx="1932695" cy="40461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55D5B0-9EFC-404C-9A40-9EA78F2BCBC2}" type="datetimeFigureOut">
              <a:rPr lang="en-US" smtClean="0"/>
              <a:t>10/26/17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9DD658-31AF-A242-A914-99E529337C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7054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diagonals"/>
          <p:cNvGrpSpPr/>
          <p:nvPr/>
        </p:nvGrpSpPr>
        <p:grpSpPr>
          <a:xfrm>
            <a:off x="7518401" y="4145282"/>
            <a:ext cx="4687338" cy="2731407"/>
            <a:chOff x="5638800" y="3108960"/>
            <a:chExt cx="3515503" cy="2048555"/>
          </a:xfrm>
        </p:grpSpPr>
        <p:cxnSp>
          <p:nvCxnSpPr>
            <p:cNvPr id="14" name="Straight Connector 13"/>
            <p:cNvCxnSpPr/>
            <p:nvPr/>
          </p:nvCxnSpPr>
          <p:spPr>
            <a:xfrm flipV="1">
              <a:off x="5638800" y="3108960"/>
              <a:ext cx="3515503" cy="2037116"/>
            </a:xfrm>
            <a:prstGeom prst="line">
              <a:avLst/>
            </a:pr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V="1">
              <a:off x="6004643" y="3333750"/>
              <a:ext cx="3149660" cy="1823765"/>
            </a:xfrm>
            <a:prstGeom prst="line">
              <a:avLst/>
            </a:pr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V="1">
              <a:off x="6388342" y="3549891"/>
              <a:ext cx="2765961" cy="1600149"/>
            </a:xfrm>
            <a:prstGeom prst="lin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2" name="bottom lines"/>
          <p:cNvGrpSpPr/>
          <p:nvPr/>
        </p:nvGrpSpPr>
        <p:grpSpPr>
          <a:xfrm>
            <a:off x="-8918" y="6057150"/>
            <a:ext cx="5500158" cy="820207"/>
            <a:chOff x="-6689" y="4553748"/>
            <a:chExt cx="4125119" cy="615155"/>
          </a:xfrm>
        </p:grpSpPr>
        <p:sp>
          <p:nvSpPr>
            <p:cNvPr id="9" name="Freeform 8"/>
            <p:cNvSpPr/>
            <p:nvPr/>
          </p:nvSpPr>
          <p:spPr>
            <a:xfrm rot="16200000">
              <a:off x="1754302" y="2802395"/>
              <a:ext cx="612775" cy="411548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4115481 h 4115481"/>
                <a:gd name="connsiteX1" fmla="*/ 612775 w 612775"/>
                <a:gd name="connsiteY1" fmla="*/ 3180443 h 4115481"/>
                <a:gd name="connsiteX2" fmla="*/ 612775 w 612775"/>
                <a:gd name="connsiteY2" fmla="*/ 0 h 4115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775" h="4115481">
                  <a:moveTo>
                    <a:pt x="0" y="4115481"/>
                  </a:moveTo>
                  <a:lnTo>
                    <a:pt x="612775" y="3180443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sz="1800"/>
            </a:p>
          </p:txBody>
        </p:sp>
        <p:sp>
          <p:nvSpPr>
            <p:cNvPr id="10" name="Freeform 9"/>
            <p:cNvSpPr/>
            <p:nvPr/>
          </p:nvSpPr>
          <p:spPr>
            <a:xfrm rot="16200000">
              <a:off x="1604659" y="3152814"/>
              <a:ext cx="410751" cy="3621427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202024 w 612775"/>
                <a:gd name="connsiteY1" fmla="*/ 3607676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10751 w 410751"/>
                <a:gd name="connsiteY2" fmla="*/ 0 h 3607676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09575 w 410751"/>
                <a:gd name="connsiteY2" fmla="*/ 185820 h 3607676"/>
                <a:gd name="connsiteX3" fmla="*/ 410751 w 410751"/>
                <a:gd name="connsiteY3" fmla="*/ 0 h 3607676"/>
                <a:gd name="connsiteX0" fmla="*/ 0 w 410751"/>
                <a:gd name="connsiteY0" fmla="*/ 3421856 h 3421856"/>
                <a:gd name="connsiteX1" fmla="*/ 410751 w 410751"/>
                <a:gd name="connsiteY1" fmla="*/ 2798680 h 3421856"/>
                <a:gd name="connsiteX2" fmla="*/ 409575 w 410751"/>
                <a:gd name="connsiteY2" fmla="*/ 0 h 3421856"/>
                <a:gd name="connsiteX0" fmla="*/ 0 w 410751"/>
                <a:gd name="connsiteY0" fmla="*/ 3614170 h 3614170"/>
                <a:gd name="connsiteX1" fmla="*/ 410751 w 410751"/>
                <a:gd name="connsiteY1" fmla="*/ 2990994 h 3614170"/>
                <a:gd name="connsiteX2" fmla="*/ 405947 w 410751"/>
                <a:gd name="connsiteY2" fmla="*/ 0 h 3614170"/>
                <a:gd name="connsiteX0" fmla="*/ 0 w 410751"/>
                <a:gd name="connsiteY0" fmla="*/ 3621427 h 3621427"/>
                <a:gd name="connsiteX1" fmla="*/ 410751 w 410751"/>
                <a:gd name="connsiteY1" fmla="*/ 2998251 h 3621427"/>
                <a:gd name="connsiteX2" fmla="*/ 405947 w 410751"/>
                <a:gd name="connsiteY2" fmla="*/ 0 h 3621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751" h="3621427">
                  <a:moveTo>
                    <a:pt x="0" y="3621427"/>
                  </a:moveTo>
                  <a:lnTo>
                    <a:pt x="410751" y="2998251"/>
                  </a:lnTo>
                  <a:cubicBezTo>
                    <a:pt x="410359" y="2065358"/>
                    <a:pt x="406339" y="932893"/>
                    <a:pt x="405947" y="0"/>
                  </a:cubicBezTo>
                </a:path>
              </a:pathLst>
            </a:cu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sz="1800"/>
            </a:p>
          </p:txBody>
        </p:sp>
        <p:sp>
          <p:nvSpPr>
            <p:cNvPr id="11" name="Freeform 10"/>
            <p:cNvSpPr/>
            <p:nvPr/>
          </p:nvSpPr>
          <p:spPr>
            <a:xfrm rot="16200000">
              <a:off x="1462308" y="3453376"/>
              <a:ext cx="241768" cy="317976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373856 w 612775"/>
                <a:gd name="connsiteY1" fmla="*/ 3344891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919 w 238919"/>
                <a:gd name="connsiteY2" fmla="*/ 0 h 3344891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125 w 238919"/>
                <a:gd name="connsiteY2" fmla="*/ 368330 h 3344891"/>
                <a:gd name="connsiteX3" fmla="*/ 238919 w 238919"/>
                <a:gd name="connsiteY3" fmla="*/ 0 h 3344891"/>
                <a:gd name="connsiteX0" fmla="*/ 0 w 238919"/>
                <a:gd name="connsiteY0" fmla="*/ 2976561 h 2976561"/>
                <a:gd name="connsiteX1" fmla="*/ 238919 w 238919"/>
                <a:gd name="connsiteY1" fmla="*/ 2616170 h 2976561"/>
                <a:gd name="connsiteX2" fmla="*/ 238125 w 238919"/>
                <a:gd name="connsiteY2" fmla="*/ 0 h 2976561"/>
                <a:gd name="connsiteX0" fmla="*/ 0 w 241768"/>
                <a:gd name="connsiteY0" fmla="*/ 3179761 h 3179761"/>
                <a:gd name="connsiteX1" fmla="*/ 238919 w 241768"/>
                <a:gd name="connsiteY1" fmla="*/ 2819370 h 3179761"/>
                <a:gd name="connsiteX2" fmla="*/ 241754 w 241768"/>
                <a:gd name="connsiteY2" fmla="*/ 0 h 3179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1768" h="3179761">
                  <a:moveTo>
                    <a:pt x="0" y="3179761"/>
                  </a:moveTo>
                  <a:lnTo>
                    <a:pt x="238919" y="2819370"/>
                  </a:lnTo>
                  <a:cubicBezTo>
                    <a:pt x="238654" y="1947313"/>
                    <a:pt x="242019" y="872057"/>
                    <a:pt x="241754" y="0"/>
                  </a:cubicBezTo>
                </a:path>
              </a:pathLst>
            </a:cu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sz="180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5600" y="584201"/>
            <a:ext cx="8737600" cy="2000251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5600" y="2616200"/>
            <a:ext cx="8737600" cy="17526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800" cap="all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22" name="Date Placeholder 2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6AE4D-A97C-F141-89D0-244F640A57A1}" type="datetimeFigureOut">
              <a:rPr lang="en-US" smtClean="0"/>
              <a:t>10/26/17</a:t>
            </a:fld>
            <a:endParaRPr lang="en-US"/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4" name="Slide Number Placeholder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3E1781-56CE-9847-9335-DE18BC50A92E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6AE4D-A97C-F141-89D0-244F640A57A1}" type="datetimeFigureOut">
              <a:rPr lang="en-US" smtClean="0"/>
              <a:t>10/26/17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3E1781-56CE-9847-9335-DE18BC50A92E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584200"/>
            <a:ext cx="2743200" cy="5588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9200" y="584200"/>
            <a:ext cx="7416800" cy="5588000"/>
          </a:xfrm>
        </p:spPr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6AE4D-A97C-F141-89D0-244F640A57A1}" type="datetimeFigureOut">
              <a:rPr lang="en-US" smtClean="0"/>
              <a:t>10/26/17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3E1781-56CE-9847-9335-DE18BC50A92E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6AE4D-A97C-F141-89D0-244F640A57A1}" type="datetimeFigureOut">
              <a:rPr lang="en-US" smtClean="0"/>
              <a:t>10/26/17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3E1781-56CE-9847-9335-DE18BC50A92E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5601" y="2209802"/>
            <a:ext cx="8940800" cy="2764335"/>
          </a:xfrm>
        </p:spPr>
        <p:txBody>
          <a:bodyPr anchor="b">
            <a:normAutofit/>
          </a:bodyPr>
          <a:lstStyle>
            <a:lvl1pPr algn="l">
              <a:defRPr sz="5400" b="0" cap="none" baseline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5600" y="4951267"/>
            <a:ext cx="7071361" cy="1220933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800" cap="all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6AE4D-A97C-F141-89D0-244F640A57A1}" type="datetimeFigureOut">
              <a:rPr lang="en-US" smtClean="0"/>
              <a:t>10/26/17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3E1781-56CE-9847-9335-DE18BC50A92E}" type="slidenum">
              <a:rPr lang="en-US" smtClean="0"/>
              <a:t>‹#›</a:t>
            </a:fld>
            <a:endParaRPr lang="en-US"/>
          </a:p>
        </p:txBody>
      </p:sp>
      <p:grpSp>
        <p:nvGrpSpPr>
          <p:cNvPr id="11" name="diagonals"/>
          <p:cNvGrpSpPr/>
          <p:nvPr/>
        </p:nvGrpSpPr>
        <p:grpSpPr>
          <a:xfrm>
            <a:off x="7518401" y="4145282"/>
            <a:ext cx="4687338" cy="2731407"/>
            <a:chOff x="5638800" y="3108960"/>
            <a:chExt cx="3515503" cy="2048555"/>
          </a:xfrm>
        </p:grpSpPr>
        <p:cxnSp>
          <p:nvCxnSpPr>
            <p:cNvPr id="12" name="Straight Connector 11"/>
            <p:cNvCxnSpPr/>
            <p:nvPr/>
          </p:nvCxnSpPr>
          <p:spPr>
            <a:xfrm flipV="1">
              <a:off x="5638800" y="3108960"/>
              <a:ext cx="3515503" cy="2037116"/>
            </a:xfrm>
            <a:prstGeom prst="line">
              <a:avLst/>
            </a:pr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V="1">
              <a:off x="6004643" y="3333750"/>
              <a:ext cx="3149660" cy="1823765"/>
            </a:xfrm>
            <a:prstGeom prst="line">
              <a:avLst/>
            </a:pr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V="1">
              <a:off x="6388342" y="3549891"/>
              <a:ext cx="2765961" cy="1600149"/>
            </a:xfrm>
            <a:prstGeom prst="lin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/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19201" y="1706880"/>
            <a:ext cx="5080000" cy="446532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2401" y="1706880"/>
            <a:ext cx="5080000" cy="446532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6AE4D-A97C-F141-89D0-244F640A57A1}" type="datetimeFigureOut">
              <a:rPr lang="en-US" smtClean="0"/>
              <a:t>10/26/17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3E1781-56CE-9847-9335-DE18BC50A92E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200" y="1701800"/>
            <a:ext cx="5084064" cy="91440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800" b="0" cap="all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19201" y="2717800"/>
            <a:ext cx="5080000" cy="3454400"/>
          </a:xfrm>
        </p:spPr>
        <p:txBody>
          <a:bodyPr>
            <a:no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98336" y="1701800"/>
            <a:ext cx="5084064" cy="91440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800" b="0" cap="all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02401" y="2717800"/>
            <a:ext cx="5080000" cy="3454400"/>
          </a:xfrm>
        </p:spPr>
        <p:txBody>
          <a:bodyPr>
            <a:no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 baseline="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6AE4D-A97C-F141-89D0-244F640A57A1}" type="datetimeFigureOut">
              <a:rPr lang="en-US" smtClean="0"/>
              <a:t>10/26/17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3E1781-56CE-9847-9335-DE18BC50A92E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6AE4D-A97C-F141-89D0-244F640A57A1}" type="datetimeFigureOut">
              <a:rPr lang="en-US" smtClean="0"/>
              <a:t>10/26/17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3E1781-56CE-9847-9335-DE18BC50A92E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6AE4D-A97C-F141-89D0-244F640A57A1}" type="datetimeFigureOut">
              <a:rPr lang="en-US" smtClean="0"/>
              <a:t>10/26/17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3E1781-56CE-9847-9335-DE18BC50A92E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1701800"/>
            <a:ext cx="4064000" cy="2438400"/>
          </a:xfrm>
        </p:spPr>
        <p:txBody>
          <a:bodyPr anchor="b">
            <a:normAutofit/>
          </a:bodyPr>
          <a:lstStyle>
            <a:lvl1pPr algn="l">
              <a:defRPr sz="2800" b="0" cap="all" spc="200" baseline="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86400" y="584200"/>
            <a:ext cx="6096001" cy="55880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9200" y="4241800"/>
            <a:ext cx="4064000" cy="19304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6AE4D-A97C-F141-89D0-244F640A57A1}" type="datetimeFigureOut">
              <a:rPr lang="en-US" smtClean="0"/>
              <a:t>10/26/17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3E1781-56CE-9847-9335-DE18BC50A92E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1701800"/>
            <a:ext cx="4064000" cy="2438400"/>
          </a:xfrm>
        </p:spPr>
        <p:txBody>
          <a:bodyPr anchor="b">
            <a:normAutofit/>
          </a:bodyPr>
          <a:lstStyle>
            <a:lvl1pPr algn="l">
              <a:defRPr sz="2800" b="0" cap="all" spc="200" baseline="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486400" y="584200"/>
            <a:ext cx="6096001" cy="5588000"/>
          </a:xfrm>
          <a:ln w="12700">
            <a:solidFill>
              <a:schemeClr val="bg1">
                <a:lumMod val="75000"/>
                <a:lumOff val="25000"/>
              </a:schemeClr>
            </a:solidFill>
            <a:miter lim="800000"/>
          </a:ln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609493" indent="0">
              <a:buNone/>
              <a:defRPr sz="3700"/>
            </a:lvl2pPr>
            <a:lvl3pPr marL="1218987" indent="0">
              <a:buNone/>
              <a:defRPr sz="3200"/>
            </a:lvl3pPr>
            <a:lvl4pPr marL="1828480" indent="0">
              <a:buNone/>
              <a:defRPr sz="2700"/>
            </a:lvl4pPr>
            <a:lvl5pPr marL="2437973" indent="0">
              <a:buNone/>
              <a:defRPr sz="2700"/>
            </a:lvl5pPr>
            <a:lvl6pPr marL="3047467" indent="0">
              <a:buNone/>
              <a:defRPr sz="2700"/>
            </a:lvl6pPr>
            <a:lvl7pPr marL="3656960" indent="0">
              <a:buNone/>
              <a:defRPr sz="2700"/>
            </a:lvl7pPr>
            <a:lvl8pPr marL="4266453" indent="0">
              <a:buNone/>
              <a:defRPr sz="2700"/>
            </a:lvl8pPr>
            <a:lvl9pPr marL="4875947" indent="0">
              <a:buNone/>
              <a:defRPr sz="27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9200" y="4241800"/>
            <a:ext cx="4064000" cy="19304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6AE4D-A97C-F141-89D0-244F640A57A1}" type="datetimeFigureOut">
              <a:rPr lang="en-US" smtClean="0"/>
              <a:t>10/26/17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3E1781-56CE-9847-9335-DE18BC50A92E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100000"/>
                <a:shade val="0"/>
                <a:satMod val="100000"/>
              </a:schemeClr>
            </a:gs>
            <a:gs pos="85000">
              <a:schemeClr val="bg2">
                <a:tint val="100000"/>
                <a:shade val="30000"/>
                <a:satMod val="100000"/>
              </a:schemeClr>
            </a:gs>
            <a:gs pos="100000">
              <a:schemeClr val="bg2">
                <a:shade val="60000"/>
                <a:satMod val="100000"/>
              </a:schemeClr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left lines"/>
          <p:cNvGrpSpPr/>
          <p:nvPr/>
        </p:nvGrpSpPr>
        <p:grpSpPr>
          <a:xfrm>
            <a:off x="-15874" y="-3174"/>
            <a:ext cx="820207" cy="5229225"/>
            <a:chOff x="-11906" y="-2381"/>
            <a:chExt cx="615155" cy="3921919"/>
          </a:xfrm>
        </p:grpSpPr>
        <p:sp>
          <p:nvSpPr>
            <p:cNvPr id="10" name="Freeform 9"/>
            <p:cNvSpPr/>
            <p:nvPr/>
          </p:nvSpPr>
          <p:spPr>
            <a:xfrm>
              <a:off x="-9526" y="0"/>
              <a:ext cx="612775" cy="3919538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775" h="3919538">
                  <a:moveTo>
                    <a:pt x="0" y="3919538"/>
                  </a:moveTo>
                  <a:lnTo>
                    <a:pt x="612775" y="2984500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sz="1800"/>
            </a:p>
          </p:txBody>
        </p:sp>
        <p:sp>
          <p:nvSpPr>
            <p:cNvPr id="11" name="Freeform 10"/>
            <p:cNvSpPr/>
            <p:nvPr/>
          </p:nvSpPr>
          <p:spPr>
            <a:xfrm>
              <a:off x="-11906" y="0"/>
              <a:ext cx="410751" cy="3421856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202024 w 612775"/>
                <a:gd name="connsiteY1" fmla="*/ 3607676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10751 w 410751"/>
                <a:gd name="connsiteY2" fmla="*/ 0 h 3607676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09575 w 410751"/>
                <a:gd name="connsiteY2" fmla="*/ 185820 h 3607676"/>
                <a:gd name="connsiteX3" fmla="*/ 410751 w 410751"/>
                <a:gd name="connsiteY3" fmla="*/ 0 h 3607676"/>
                <a:gd name="connsiteX0" fmla="*/ 0 w 410751"/>
                <a:gd name="connsiteY0" fmla="*/ 3421856 h 3421856"/>
                <a:gd name="connsiteX1" fmla="*/ 410751 w 410751"/>
                <a:gd name="connsiteY1" fmla="*/ 2798680 h 3421856"/>
                <a:gd name="connsiteX2" fmla="*/ 409575 w 410751"/>
                <a:gd name="connsiteY2" fmla="*/ 0 h 342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751" h="3421856">
                  <a:moveTo>
                    <a:pt x="0" y="3421856"/>
                  </a:moveTo>
                  <a:lnTo>
                    <a:pt x="410751" y="2798680"/>
                  </a:lnTo>
                  <a:lnTo>
                    <a:pt x="409575" y="0"/>
                  </a:lnTo>
                </a:path>
              </a:pathLst>
            </a:cu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sz="1800"/>
            </a:p>
          </p:txBody>
        </p:sp>
        <p:sp>
          <p:nvSpPr>
            <p:cNvPr id="14" name="Freeform 13"/>
            <p:cNvSpPr/>
            <p:nvPr/>
          </p:nvSpPr>
          <p:spPr>
            <a:xfrm>
              <a:off x="-7144" y="-2381"/>
              <a:ext cx="238919" cy="297656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373856 w 612775"/>
                <a:gd name="connsiteY1" fmla="*/ 3344891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919 w 238919"/>
                <a:gd name="connsiteY2" fmla="*/ 0 h 3344891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125 w 238919"/>
                <a:gd name="connsiteY2" fmla="*/ 368330 h 3344891"/>
                <a:gd name="connsiteX3" fmla="*/ 238919 w 238919"/>
                <a:gd name="connsiteY3" fmla="*/ 0 h 3344891"/>
                <a:gd name="connsiteX0" fmla="*/ 0 w 238919"/>
                <a:gd name="connsiteY0" fmla="*/ 2976561 h 2976561"/>
                <a:gd name="connsiteX1" fmla="*/ 238919 w 238919"/>
                <a:gd name="connsiteY1" fmla="*/ 2616170 h 2976561"/>
                <a:gd name="connsiteX2" fmla="*/ 238125 w 238919"/>
                <a:gd name="connsiteY2" fmla="*/ 0 h 2976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8919" h="2976561">
                  <a:moveTo>
                    <a:pt x="0" y="2976561"/>
                  </a:moveTo>
                  <a:lnTo>
                    <a:pt x="238919" y="2616170"/>
                  </a:lnTo>
                  <a:cubicBezTo>
                    <a:pt x="238654" y="1744113"/>
                    <a:pt x="238390" y="872057"/>
                    <a:pt x="238125" y="0"/>
                  </a:cubicBezTo>
                </a:path>
              </a:pathLst>
            </a:cu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sz="1800"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19201" y="274637"/>
            <a:ext cx="10363200" cy="1223963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201" y="1701797"/>
            <a:ext cx="10363200" cy="4462272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19200" y="6356353"/>
            <a:ext cx="2235200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C6AE4D-A97C-F141-89D0-244F640A57A1}" type="datetimeFigureOut">
              <a:rPr lang="en-US" smtClean="0"/>
              <a:t>10/26/17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54401" y="6356353"/>
            <a:ext cx="5283200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66401" y="6356353"/>
            <a:ext cx="1016000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3E1781-56CE-9847-9335-DE18BC50A9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23931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</p:sldLayoutIdLst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90000"/>
        </a:lnSpc>
        <a:spcBef>
          <a:spcPts val="1600"/>
        </a:spcBef>
        <a:buClr>
          <a:schemeClr val="accent1"/>
        </a:buClr>
        <a:buSzPct val="100000"/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39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7" Type="http://schemas.openxmlformats.org/officeDocument/2006/relationships/image" Target="../media/image18.png"/><Relationship Id="rId8" Type="http://schemas.openxmlformats.org/officeDocument/2006/relationships/image" Target="../media/image19.png"/><Relationship Id="rId9" Type="http://schemas.openxmlformats.org/officeDocument/2006/relationships/image" Target="../media/image20.jpeg"/><Relationship Id="rId10" Type="http://schemas.openxmlformats.org/officeDocument/2006/relationships/image" Target="../media/image21.tiff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tiff"/><Relationship Id="rId5" Type="http://schemas.openxmlformats.org/officeDocument/2006/relationships/image" Target="../media/image4.tiff"/><Relationship Id="rId6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4" Type="http://schemas.openxmlformats.org/officeDocument/2006/relationships/image" Target="../media/image8.tiff"/><Relationship Id="rId5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4" Type="http://schemas.openxmlformats.org/officeDocument/2006/relationships/image" Target="../media/image14.tiff"/><Relationship Id="rId5" Type="http://schemas.openxmlformats.org/officeDocument/2006/relationships/image" Target="../media/image15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4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Information &amp; Systems</a:t>
            </a:r>
            <a:br>
              <a:rPr lang="en-US" dirty="0" smtClean="0"/>
            </a:br>
            <a:r>
              <a:rPr lang="en-US" dirty="0" smtClean="0"/>
              <a:t>Security Society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INTRO TO DATABASES</a:t>
            </a:r>
          </a:p>
          <a:p>
            <a:r>
              <a:rPr lang="en-US" dirty="0" smtClean="0"/>
              <a:t>HOW TO STORE YOUR DATA</a:t>
            </a:r>
          </a:p>
        </p:txBody>
      </p:sp>
    </p:spTree>
    <p:extLst>
      <p:ext uri="{BB962C8B-B14F-4D97-AF65-F5344CB8AC3E}">
        <p14:creationId xmlns:p14="http://schemas.microsoft.com/office/powerpoint/2010/main" val="1076094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293812" y="569534"/>
            <a:ext cx="10360501" cy="1223963"/>
          </a:xfrm>
        </p:spPr>
        <p:txBody>
          <a:bodyPr>
            <a:normAutofit fontScale="90000"/>
          </a:bodyPr>
          <a:lstStyle/>
          <a:p>
            <a:r>
              <a:rPr lang="en-US" dirty="0"/>
              <a:t>Your Sick App: </a:t>
            </a:r>
            <a:br>
              <a:rPr lang="en-US" dirty="0"/>
            </a:br>
            <a:r>
              <a:rPr lang="en-US" sz="4800" i="1" dirty="0"/>
              <a:t>Tinder for </a:t>
            </a:r>
            <a:r>
              <a:rPr lang="en-US" sz="4000" i="1" u="sng" dirty="0"/>
              <a:t>__________________</a:t>
            </a:r>
            <a:endParaRPr lang="en-US" i="1" u="sng" dirty="0"/>
          </a:p>
        </p:txBody>
      </p:sp>
      <p:graphicFrame>
        <p:nvGraphicFramePr>
          <p:cNvPr id="5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02516715"/>
              </p:ext>
            </p:extLst>
          </p:nvPr>
        </p:nvGraphicFramePr>
        <p:xfrm>
          <a:off x="7897428" y="1524000"/>
          <a:ext cx="2973377" cy="2023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2" descr="https://trylumiaphone.com/images/home/phone2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3412" y="2973693"/>
            <a:ext cx="3162300" cy="3939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http://swgawakening.com/styles/Black/imageset/server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1231" y="3133902"/>
            <a:ext cx="2857081" cy="2857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903412" y="2212374"/>
            <a:ext cx="2362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Phone, browser, game, executable, etc.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657407" y="6027030"/>
            <a:ext cx="34534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PHP/Apache, Node.js, Python, etc. on Windows, Unix, or Mac OS</a:t>
            </a:r>
          </a:p>
        </p:txBody>
      </p:sp>
      <p:sp>
        <p:nvSpPr>
          <p:cNvPr id="10" name="Left-Right Arrow 9"/>
          <p:cNvSpPr/>
          <p:nvPr/>
        </p:nvSpPr>
        <p:spPr>
          <a:xfrm>
            <a:off x="4683376" y="3816577"/>
            <a:ext cx="3200400" cy="1030069"/>
          </a:xfrm>
          <a:prstGeom prst="left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1" name="TextBox 10"/>
          <p:cNvSpPr txBox="1"/>
          <p:nvPr/>
        </p:nvSpPr>
        <p:spPr>
          <a:xfrm>
            <a:off x="5407276" y="4100778"/>
            <a:ext cx="1752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Internet</a:t>
            </a:r>
          </a:p>
        </p:txBody>
      </p:sp>
      <p:pic>
        <p:nvPicPr>
          <p:cNvPr id="12" name="Picture 2" descr="http://www.prashantblog.com/wp-content/uploads/2013/10/mysql-logo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5461" y="743373"/>
            <a:ext cx="1917310" cy="800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7460513" y="287122"/>
            <a:ext cx="3847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MySQL for Windows, Unix, Mac, etc.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693955" y="1088732"/>
            <a:ext cx="420347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Bradley Hand ITC" panose="03070402050302030203" pitchFamily="66" charset="0"/>
              </a:rPr>
              <a:t>Dank</a:t>
            </a:r>
          </a:p>
          <a:p>
            <a:r>
              <a:rPr lang="en-US" sz="3200" dirty="0" err="1" smtClean="0">
                <a:latin typeface="Bradley Hand ITC" panose="03070402050302030203" pitchFamily="66" charset="0"/>
              </a:rPr>
              <a:t>Memezzzz</a:t>
            </a:r>
            <a:endParaRPr lang="en-US" sz="3200" dirty="0">
              <a:latin typeface="Bradley Hand ITC" panose="03070402050302030203" pitchFamily="66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05684" y="3277582"/>
            <a:ext cx="1388271" cy="2608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255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  <p:bldP spid="13" grpId="0"/>
      <p:bldP spid="1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293812" y="569534"/>
            <a:ext cx="10360501" cy="12239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How to Design Your </a:t>
            </a:r>
            <a:r>
              <a:rPr lang="en-US" dirty="0"/>
              <a:t>Sick App: </a:t>
            </a:r>
            <a:br>
              <a:rPr lang="en-US" dirty="0"/>
            </a:br>
            <a:r>
              <a:rPr lang="en-US" sz="4800" i="1" dirty="0"/>
              <a:t>Tinder for </a:t>
            </a:r>
            <a:r>
              <a:rPr lang="en-US" sz="4000" i="1" u="sng" dirty="0"/>
              <a:t>__________________</a:t>
            </a:r>
            <a:endParaRPr lang="en-US" i="1" u="sng" dirty="0"/>
          </a:p>
        </p:txBody>
      </p:sp>
      <p:sp>
        <p:nvSpPr>
          <p:cNvPr id="6" name="TextBox 5"/>
          <p:cNvSpPr txBox="1"/>
          <p:nvPr/>
        </p:nvSpPr>
        <p:spPr>
          <a:xfrm>
            <a:off x="3693955" y="1088732"/>
            <a:ext cx="420347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Bradley Hand ITC" panose="03070402050302030203" pitchFamily="66" charset="0"/>
              </a:rPr>
              <a:t>Dank</a:t>
            </a:r>
          </a:p>
          <a:p>
            <a:r>
              <a:rPr lang="en-US" sz="3200" dirty="0" err="1" smtClean="0">
                <a:latin typeface="Bradley Hand ITC" panose="03070402050302030203" pitchFamily="66" charset="0"/>
              </a:rPr>
              <a:t>Memezzzz</a:t>
            </a:r>
            <a:endParaRPr lang="en-US" sz="3200" dirty="0">
              <a:latin typeface="Bradley Hand ITC" panose="03070402050302030203" pitchFamily="66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6638" y="238193"/>
            <a:ext cx="595349" cy="138914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293812" y="2443163"/>
            <a:ext cx="16922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You need:</a:t>
            </a:r>
            <a:endParaRPr lang="en-US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3529014" y="2443163"/>
            <a:ext cx="36112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A place to store memes</a:t>
            </a:r>
            <a:endParaRPr lang="en-US" sz="2800" dirty="0"/>
          </a:p>
        </p:txBody>
      </p:sp>
      <p:sp>
        <p:nvSpPr>
          <p:cNvPr id="10" name="TextBox 9"/>
          <p:cNvSpPr txBox="1"/>
          <p:nvPr/>
        </p:nvSpPr>
        <p:spPr>
          <a:xfrm>
            <a:off x="3529014" y="4330424"/>
            <a:ext cx="33085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A place to store users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529014" y="3157538"/>
            <a:ext cx="60933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Solution: Create a table in your database</a:t>
            </a:r>
            <a:endParaRPr lang="en-US" sz="2800" dirty="0"/>
          </a:p>
        </p:txBody>
      </p:sp>
      <p:sp>
        <p:nvSpPr>
          <p:cNvPr id="12" name="TextBox 11"/>
          <p:cNvSpPr txBox="1"/>
          <p:nvPr/>
        </p:nvSpPr>
        <p:spPr>
          <a:xfrm>
            <a:off x="3529013" y="5044799"/>
            <a:ext cx="60933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Solution: Create a table in your database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0521516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3315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3194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000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2038" y="2203450"/>
            <a:ext cx="10363200" cy="1223963"/>
          </a:xfrm>
        </p:spPr>
        <p:txBody>
          <a:bodyPr>
            <a:noAutofit/>
          </a:bodyPr>
          <a:lstStyle/>
          <a:p>
            <a:pPr algn="ctr"/>
            <a:r>
              <a:rPr lang="en-US" sz="4800" b="1" dirty="0" smtClean="0">
                <a:latin typeface="Comic Sans MS" charset="0"/>
                <a:ea typeface="Comic Sans MS" charset="0"/>
                <a:cs typeface="Comic Sans MS" charset="0"/>
              </a:rPr>
              <a:t>How many mountain dews were in this presentation?</a:t>
            </a:r>
            <a:endParaRPr lang="en-US" sz="4800" b="1" dirty="0">
              <a:latin typeface="Comic Sans MS" charset="0"/>
              <a:ea typeface="Comic Sans MS" charset="0"/>
              <a:cs typeface="Comic Sans M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5448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Imagine this scenario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0575" y="2099733"/>
            <a:ext cx="1634126" cy="1168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4852" y="2099733"/>
            <a:ext cx="1817510" cy="1168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6310" y="2099734"/>
            <a:ext cx="1286933" cy="11684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03777" y="2099733"/>
            <a:ext cx="1678736" cy="11684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98562" y="3869266"/>
            <a:ext cx="3733800" cy="21717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918069" y="4278489"/>
            <a:ext cx="265015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~</a:t>
            </a:r>
            <a:r>
              <a:rPr lang="en-US" sz="2800" smtClean="0"/>
              <a:t>3TB data/month</a:t>
            </a:r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5083196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are your design requirements?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1" y="2473207"/>
            <a:ext cx="2923822" cy="194921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4291" y="2646303"/>
            <a:ext cx="1252750" cy="185646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7737" y="2646302"/>
            <a:ext cx="1856463" cy="185646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94613" y="4775200"/>
            <a:ext cx="29294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Persistence</a:t>
            </a:r>
            <a:endParaRPr lang="en-US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5209781" y="4775200"/>
            <a:ext cx="19417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Easy</a:t>
            </a:r>
            <a:endParaRPr lang="en-US" sz="2800" dirty="0"/>
          </a:p>
        </p:txBody>
      </p:sp>
      <p:sp>
        <p:nvSpPr>
          <p:cNvPr id="10" name="TextBox 9"/>
          <p:cNvSpPr txBox="1"/>
          <p:nvPr/>
        </p:nvSpPr>
        <p:spPr>
          <a:xfrm>
            <a:off x="9048821" y="4809067"/>
            <a:ext cx="15342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Powerful</a:t>
            </a:r>
            <a:endParaRPr lang="en-US" sz="28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56638" y="238193"/>
            <a:ext cx="595349" cy="1389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1408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=Xpc0s9FsA1Q</a:t>
            </a:r>
          </a:p>
        </p:txBody>
      </p:sp>
    </p:spTree>
    <p:extLst>
      <p:ext uri="{BB962C8B-B14F-4D97-AF65-F5344CB8AC3E}">
        <p14:creationId xmlns:p14="http://schemas.microsoft.com/office/powerpoint/2010/main" val="7003025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 how do they (databases)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1" y="1701797"/>
            <a:ext cx="4086577" cy="446227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Need a consistent and quick search</a:t>
            </a:r>
          </a:p>
          <a:p>
            <a:pPr lvl="1"/>
            <a:r>
              <a:rPr lang="en-US" dirty="0" smtClean="0"/>
              <a:t>Most databases use B+ trees, which is just a balanced tree for trees that have more than two children nodes</a:t>
            </a:r>
          </a:p>
          <a:p>
            <a:pPr lvl="1"/>
            <a:r>
              <a:rPr lang="en-US" dirty="0" smtClean="0"/>
              <a:t>O(log(n)) is usually fast enough</a:t>
            </a:r>
          </a:p>
          <a:p>
            <a:r>
              <a:rPr lang="en-US" dirty="0" smtClean="0"/>
              <a:t>Need data to persist and be reliable</a:t>
            </a:r>
          </a:p>
          <a:p>
            <a:pPr lvl="1"/>
            <a:r>
              <a:rPr lang="en-US" dirty="0" smtClean="0"/>
              <a:t>Transactions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5689" y="2065866"/>
            <a:ext cx="5848694" cy="3067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1773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 Transactions Ensure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1" y="1701797"/>
            <a:ext cx="10363200" cy="1775181"/>
          </a:xfrm>
        </p:spPr>
        <p:txBody>
          <a:bodyPr/>
          <a:lstStyle/>
          <a:p>
            <a:r>
              <a:rPr lang="en-US" dirty="0" smtClean="0"/>
              <a:t>Concurrency. You will be able to handle a lot of traffic at once</a:t>
            </a:r>
          </a:p>
          <a:p>
            <a:r>
              <a:rPr lang="en-US" dirty="0" smtClean="0"/>
              <a:t>Durability. Your data will stick</a:t>
            </a:r>
          </a:p>
          <a:p>
            <a:r>
              <a:rPr lang="en-US" dirty="0" err="1" smtClean="0"/>
              <a:t>Serializability</a:t>
            </a:r>
            <a:r>
              <a:rPr lang="en-US" dirty="0" smtClean="0"/>
              <a:t>. Transactions will happen one after another.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5689" y="3840027"/>
            <a:ext cx="4380089" cy="2430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792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 they work?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Synchronize each request (use a lock or binary semaphore)</a:t>
            </a:r>
          </a:p>
          <a:p>
            <a:pPr lvl="1"/>
            <a:r>
              <a:rPr lang="en-US" dirty="0"/>
              <a:t>This will ensure that you are handling one request at a time rather than overwriting data that you might </a:t>
            </a:r>
            <a:r>
              <a:rPr lang="en-US" dirty="0" smtClean="0"/>
              <a:t>need</a:t>
            </a:r>
          </a:p>
          <a:p>
            <a:r>
              <a:rPr lang="en-US" dirty="0" smtClean="0"/>
              <a:t>Keep a log on disk of all changes, so that if your database gets screwed, you can just redo all of the changes made</a:t>
            </a:r>
          </a:p>
          <a:p>
            <a:r>
              <a:rPr lang="en-US" dirty="0" smtClean="0"/>
              <a:t>As you handle each request add more to this log</a:t>
            </a:r>
          </a:p>
          <a:p>
            <a:r>
              <a:rPr lang="en-US" dirty="0" smtClean="0"/>
              <a:t>If the transaction is ”committed”, we know it is done and can be written to the log. Otherwise, roll back operations as if they haven’t occurred</a:t>
            </a:r>
          </a:p>
        </p:txBody>
      </p:sp>
    </p:spTree>
    <p:extLst>
      <p:ext uri="{BB962C8B-B14F-4D97-AF65-F5344CB8AC3E}">
        <p14:creationId xmlns:p14="http://schemas.microsoft.com/office/powerpoint/2010/main" val="2760482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 that’s like enough about the low level stuff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1" y="1701797"/>
            <a:ext cx="10363200" cy="1244603"/>
          </a:xfrm>
        </p:spPr>
        <p:txBody>
          <a:bodyPr/>
          <a:lstStyle/>
          <a:p>
            <a:r>
              <a:rPr lang="en-US" dirty="0" smtClean="0"/>
              <a:t>If you’d like to learn more, take OS and have this person as your TA</a:t>
            </a:r>
          </a:p>
          <a:p>
            <a:r>
              <a:rPr lang="en-US" dirty="0" smtClean="0"/>
              <a:t>And work at VMWare or something, idk.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6484" y="3730565"/>
            <a:ext cx="2188634" cy="291817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197946">
            <a:off x="1679219" y="3766785"/>
            <a:ext cx="2710979" cy="101069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426739">
            <a:off x="8419208" y="3851195"/>
            <a:ext cx="2532929" cy="101472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282765"/>
            <a:ext cx="12192000" cy="1615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2275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Alright, high level time.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219201" y="1701797"/>
            <a:ext cx="10363200" cy="2447928"/>
          </a:xfrm>
        </p:spPr>
        <p:txBody>
          <a:bodyPr/>
          <a:lstStyle/>
          <a:p>
            <a:r>
              <a:rPr lang="en-US" dirty="0" smtClean="0"/>
              <a:t>How do you get a database?</a:t>
            </a:r>
          </a:p>
          <a:p>
            <a:pPr lvl="1"/>
            <a:r>
              <a:rPr lang="en-US" dirty="0" smtClean="0"/>
              <a:t>Host it locally or use some cloud hosting service (AWS/Azure/GCP)</a:t>
            </a:r>
          </a:p>
          <a:p>
            <a:r>
              <a:rPr lang="en-US" dirty="0" smtClean="0"/>
              <a:t>How do you connect to a database?</a:t>
            </a:r>
          </a:p>
          <a:p>
            <a:pPr lvl="1"/>
            <a:r>
              <a:rPr lang="en-US" dirty="0" smtClean="0"/>
              <a:t>Use a connector with the language of your choice</a:t>
            </a:r>
          </a:p>
          <a:p>
            <a:pPr lvl="1"/>
            <a:r>
              <a:rPr lang="en-US" dirty="0" smtClean="0"/>
              <a:t>Or connect directly to it via command line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3818" y="4144959"/>
            <a:ext cx="8853487" cy="8238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3036" y="4968809"/>
            <a:ext cx="3575050" cy="181128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56638" y="238193"/>
            <a:ext cx="595349" cy="1389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9712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heme1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  <a:extLst>
    <a:ext uri="{05A4C25C-085E-4340-85A3-A5531E510DB2}">
      <thm15:themeFamily xmlns:thm15="http://schemas.microsoft.com/office/thememl/2012/main" name="Theme1" id="{69A07932-11DC-B54F-8156-C9C961F43BB6}" vid="{6BC4C109-5E6B-D84A-93C9-01BDDE702A7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Theme1</Template>
  <TotalTime>8111</TotalTime>
  <Words>396</Words>
  <Application>Microsoft Macintosh PowerPoint</Application>
  <PresentationFormat>Widescreen</PresentationFormat>
  <Paragraphs>56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Bradley Hand ITC</vt:lpstr>
      <vt:lpstr>Calibri</vt:lpstr>
      <vt:lpstr>Comic Sans MS</vt:lpstr>
      <vt:lpstr>Theme1</vt:lpstr>
      <vt:lpstr>Information &amp; Systems Security Society</vt:lpstr>
      <vt:lpstr>Imagine this scenario</vt:lpstr>
      <vt:lpstr>What are your design requirements?</vt:lpstr>
      <vt:lpstr>PowerPoint Presentation</vt:lpstr>
      <vt:lpstr>So how do they (databases) work</vt:lpstr>
      <vt:lpstr>What do Transactions Ensure</vt:lpstr>
      <vt:lpstr>How do they work?</vt:lpstr>
      <vt:lpstr>So that’s like enough about the low level stuff</vt:lpstr>
      <vt:lpstr>Alright, high level time.</vt:lpstr>
      <vt:lpstr>Your Sick App:  Tinder for __________________</vt:lpstr>
      <vt:lpstr>How to Design Your Sick App:  Tinder for __________________</vt:lpstr>
      <vt:lpstr>PowerPoint Presentation</vt:lpstr>
      <vt:lpstr>PowerPoint Presentation</vt:lpstr>
      <vt:lpstr>PowerPoint Presentation</vt:lpstr>
      <vt:lpstr>How many mountain dews were in this presentation?</vt:lpstr>
    </vt:vector>
  </TitlesOfParts>
  <Company/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Information &amp; Systems Security Society</dc:title>
  <dc:creator>Han, William</dc:creator>
  <cp:lastModifiedBy>Han, William</cp:lastModifiedBy>
  <cp:revision>1</cp:revision>
  <dcterms:created xsi:type="dcterms:W3CDTF">2017-10-27T00:30:58Z</dcterms:created>
  <dcterms:modified xsi:type="dcterms:W3CDTF">2017-11-01T15:42:56Z</dcterms:modified>
</cp:coreProperties>
</file>